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sldIdLst>
    <p:sldId id="296" r:id="rId4"/>
    <p:sldId id="279" r:id="rId5"/>
    <p:sldId id="284" r:id="rId6"/>
    <p:sldId id="290" r:id="rId7"/>
    <p:sldId id="288" r:id="rId8"/>
    <p:sldId id="289" r:id="rId9"/>
    <p:sldId id="286" r:id="rId10"/>
    <p:sldId id="287" r:id="rId11"/>
    <p:sldId id="283" r:id="rId12"/>
    <p:sldId id="292" r:id="rId13"/>
    <p:sldId id="293" r:id="rId14"/>
    <p:sldId id="297" r:id="rId15"/>
    <p:sldId id="298"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51E3-25BB-4712-8DB5-C8B243982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AB23C-0FE6-40B0-BE3F-FAFFC2198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BA08C0-A66D-4184-B5E2-27616C73F90F}"/>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5" name="Footer Placeholder 4">
            <a:extLst>
              <a:ext uri="{FF2B5EF4-FFF2-40B4-BE49-F238E27FC236}">
                <a16:creationId xmlns:a16="http://schemas.microsoft.com/office/drawing/2014/main" id="{E4C516F6-E8C7-457A-AD98-B0E51C2E0A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CB7E77-2C92-4388-B54E-A1161F7A7890}"/>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207706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E7CB-595F-42EF-AD2B-702CC2B99F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46DCD-2F1B-476C-8734-E0F7495F18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00866-BF95-49D3-8D2B-312C0738A65F}"/>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5" name="Footer Placeholder 4">
            <a:extLst>
              <a:ext uri="{FF2B5EF4-FFF2-40B4-BE49-F238E27FC236}">
                <a16:creationId xmlns:a16="http://schemas.microsoft.com/office/drawing/2014/main" id="{50AF6F0C-45BE-422E-AA70-8862C4E2B5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7769D3-EC32-42F0-AC58-695E16D6F719}"/>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138783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8E05A-46D4-4983-B0EB-53F55D4AB4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7792E-04C5-4C8B-A852-2D6423A8B0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CD699-65D0-4AF2-8FE8-A40301A8686D}"/>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5" name="Footer Placeholder 4">
            <a:extLst>
              <a:ext uri="{FF2B5EF4-FFF2-40B4-BE49-F238E27FC236}">
                <a16:creationId xmlns:a16="http://schemas.microsoft.com/office/drawing/2014/main" id="{5C64EF66-8C7F-4352-8B3F-4B25F074E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428D79-6E7F-4D6B-B567-C440EAA44A87}"/>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314873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3090418" y="0"/>
            <a:ext cx="9105969" cy="3749964"/>
          </a:xfrm>
          <a:prstGeom prst="rect">
            <a:avLst/>
          </a:prstGeom>
        </p:spPr>
      </p:pic>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43309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325304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30216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4" y="1709745"/>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4" y="4589470"/>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80495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1"/>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5"/>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156570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8"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5"/>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1"/>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1"/>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2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2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3572094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4"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5"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82878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346996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69D4-609C-43C8-9286-8F0288134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2F0A4-1198-43BB-91A6-DEC3D028FD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F8958-C016-4059-A88E-92EE257FD18B}"/>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5" name="Footer Placeholder 4">
            <a:extLst>
              <a:ext uri="{FF2B5EF4-FFF2-40B4-BE49-F238E27FC236}">
                <a16:creationId xmlns:a16="http://schemas.microsoft.com/office/drawing/2014/main" id="{2975E5E5-697D-42AE-968E-9E330BD19C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2BCB38-95E5-4EB3-8CD7-E45B168A2FF5}"/>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185555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59"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59"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7"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542923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7"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7" y="2888674"/>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6" y="1569027"/>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73462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075871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15" name="Rectangle 14"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D10CD3-C0D9-4E7A-8C5D-E288929EF463}" type="datetimeFigureOut">
              <a:rPr lang="en-US" smtClean="0"/>
              <a:t>10/13/2021</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6B64C8C-6F5E-4DAC-AB7F-882EDAFF74A1}" type="slidenum">
              <a:rPr lang="en-US" smtClean="0"/>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481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p:nvSpPr>
        <p:spPr>
          <a:xfrm>
            <a:off x="1939096" y="6445500"/>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p:nvPr/>
        </p:nvGrpSpPr>
        <p:grpSpPr>
          <a:xfrm>
            <a:off x="1298555" y="6435073"/>
            <a:ext cx="640541" cy="228600"/>
            <a:chOff x="973916" y="6435073"/>
            <a:chExt cx="480406" cy="228600"/>
          </a:xfrm>
        </p:grpSpPr>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14" name="Picture 13" descr="Header triangles pattern"/>
          <p:cNvPicPr>
            <a:picLocks noChangeAspect="1"/>
          </p:cNvPicPr>
          <p:nvPr userDrawn="1"/>
        </p:nvPicPr>
        <p:blipFill rotWithShape="1">
          <a:blip r:embed="rId5"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spTree>
    <p:extLst>
      <p:ext uri="{BB962C8B-B14F-4D97-AF65-F5344CB8AC3E}">
        <p14:creationId xmlns:p14="http://schemas.microsoft.com/office/powerpoint/2010/main" val="304590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DBFB-6706-4048-AADC-5D7EF40C7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5403CE-AB2F-4AD3-8C50-A7AC39914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97334-0E4F-4AE1-AE00-4477A698D58C}"/>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5" name="Footer Placeholder 4">
            <a:extLst>
              <a:ext uri="{FF2B5EF4-FFF2-40B4-BE49-F238E27FC236}">
                <a16:creationId xmlns:a16="http://schemas.microsoft.com/office/drawing/2014/main" id="{DCCCA838-0005-4E18-94A7-253166CB4D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7A008-3392-4E24-8081-B7F66D0D7FB1}"/>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19494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B998-5E3C-48E9-B421-4E16E60A3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4F9BA-1AE8-406A-8FCE-89AA3FC489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05755-D3BD-41D7-ABBF-0F5D68BC87A7}"/>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5" name="Footer Placeholder 4">
            <a:extLst>
              <a:ext uri="{FF2B5EF4-FFF2-40B4-BE49-F238E27FC236}">
                <a16:creationId xmlns:a16="http://schemas.microsoft.com/office/drawing/2014/main" id="{D17FFF96-E034-4F25-8434-B7B4EE98C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DA49EB-59F7-4F54-9DB3-BA9C131624D7}"/>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2910422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39F-D2D4-442A-9733-F0B8CCA33E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B4AA3E-6859-4CFF-9D87-5C8CCBCF8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D718FB-973F-48BF-9E9A-C7761A6A65F3}"/>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5" name="Footer Placeholder 4">
            <a:extLst>
              <a:ext uri="{FF2B5EF4-FFF2-40B4-BE49-F238E27FC236}">
                <a16:creationId xmlns:a16="http://schemas.microsoft.com/office/drawing/2014/main" id="{D24B677F-55BB-4097-90C5-432BD9D0D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BA902D-D9D0-4E2D-A6B9-3203DB747791}"/>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2683375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93A5-F3DB-4BC1-B7D5-3D5107D8B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2DCCE-46D8-45D8-BB5A-4E80EE5724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6913DC-64F2-4269-9106-228C19BBFE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389D0-3277-46AE-8DAC-3A53BEDAEEB4}"/>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6" name="Footer Placeholder 5">
            <a:extLst>
              <a:ext uri="{FF2B5EF4-FFF2-40B4-BE49-F238E27FC236}">
                <a16:creationId xmlns:a16="http://schemas.microsoft.com/office/drawing/2014/main" id="{FCE767B8-0F62-476B-BF39-EF4C0309F3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D7E9BD-30BC-430D-8483-44EC12C3F50B}"/>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3728620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9204-9145-4485-AE6E-3647D681F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76DBE-02E7-4812-B2C0-8A8106E69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CED9B3-7B4D-4085-B6D1-E294FC8EC4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C6B49-1624-46E7-B5AE-8169CAEEE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27173E-261F-4CD8-AF4F-7A6605E5D5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12162-D62F-4AA6-918C-EC845A11C0B0}"/>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8" name="Footer Placeholder 7">
            <a:extLst>
              <a:ext uri="{FF2B5EF4-FFF2-40B4-BE49-F238E27FC236}">
                <a16:creationId xmlns:a16="http://schemas.microsoft.com/office/drawing/2014/main" id="{AE4F944C-7720-43FF-80F6-A0634C30EC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4D3BEF-27D1-412D-978F-6C0AD147D732}"/>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56992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BCB6-85F6-4B2B-A42D-CF32B1498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1DAC0-D402-494C-B920-C4FEC6C98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320757-4CA2-43F8-931F-00291DBC7F44}"/>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5" name="Footer Placeholder 4">
            <a:extLst>
              <a:ext uri="{FF2B5EF4-FFF2-40B4-BE49-F238E27FC236}">
                <a16:creationId xmlns:a16="http://schemas.microsoft.com/office/drawing/2014/main" id="{36EB4E57-BE0A-45D5-8D9C-0F8ECB99B4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4D271E-BEB2-4AA8-968A-C5AF372A10AD}"/>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3668825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AB44-FB3A-41AE-B369-CB4EC5097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33336D-ED8D-414F-B04F-490F23E77527}"/>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4" name="Footer Placeholder 3">
            <a:extLst>
              <a:ext uri="{FF2B5EF4-FFF2-40B4-BE49-F238E27FC236}">
                <a16:creationId xmlns:a16="http://schemas.microsoft.com/office/drawing/2014/main" id="{5DB9A672-A3C1-448D-BE9F-59718C4189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9FCF4C-E6A2-4007-B93D-756889D9A6E4}"/>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317532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82567-C2B5-4C7E-A31F-6CAD4158A198}"/>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3" name="Footer Placeholder 2">
            <a:extLst>
              <a:ext uri="{FF2B5EF4-FFF2-40B4-BE49-F238E27FC236}">
                <a16:creationId xmlns:a16="http://schemas.microsoft.com/office/drawing/2014/main" id="{C5A42BF8-6877-4E60-BCD9-E26D8EDD09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0CFB3F-A30B-4D43-ACDB-ED43BF916D40}"/>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402381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5219-B3BB-4687-A720-3B42FA9F9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7C093F-6A92-4005-9FC7-DF934E68A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69CE76-DFF5-4FC2-9E55-3FB9B01E9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D3CBDA-B041-4B1C-BB59-B8741206E639}"/>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6" name="Footer Placeholder 5">
            <a:extLst>
              <a:ext uri="{FF2B5EF4-FFF2-40B4-BE49-F238E27FC236}">
                <a16:creationId xmlns:a16="http://schemas.microsoft.com/office/drawing/2014/main" id="{09DA56B4-DDB2-4EA3-8B32-73E7C6965E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8CC3A4-20A2-43C3-8978-82B4BBCAE444}"/>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1090400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5E96-2B1C-42C3-860D-8204FE588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42B4A-2905-444A-8098-BE6AC0EF0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E5771D0-E888-4E2D-A54A-430B00DEA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F24CB6-B7A1-4D35-8612-93448E5E6884}"/>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6" name="Footer Placeholder 5">
            <a:extLst>
              <a:ext uri="{FF2B5EF4-FFF2-40B4-BE49-F238E27FC236}">
                <a16:creationId xmlns:a16="http://schemas.microsoft.com/office/drawing/2014/main" id="{9994D40A-CBA6-463D-92D9-3071F9A440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92E7A2-FD4E-4F2D-AEA3-B3C2B7F6FFDD}"/>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1335206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C8DF-9107-42C2-85E8-54453D7EA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35E6D-8F1B-4D40-A212-A0E0F9DD2B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B1CAC-3D6A-4AB4-A5D6-8113ABA1C276}"/>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5" name="Footer Placeholder 4">
            <a:extLst>
              <a:ext uri="{FF2B5EF4-FFF2-40B4-BE49-F238E27FC236}">
                <a16:creationId xmlns:a16="http://schemas.microsoft.com/office/drawing/2014/main" id="{6C215D11-D511-4BA8-A85E-F65F086B0E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F20194-41BD-4381-89F2-72F95F575BF6}"/>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4092140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AE66E-2DF2-4171-BE54-BD6C8B03AF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26AB3-7DC2-4596-AFF6-A262CBC67F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E10C4-1B6F-4ED0-A65D-A759FEFC1750}"/>
              </a:ext>
            </a:extLst>
          </p:cNvPr>
          <p:cNvSpPr>
            <a:spLocks noGrp="1"/>
          </p:cNvSpPr>
          <p:nvPr>
            <p:ph type="dt" sz="half" idx="10"/>
          </p:nvPr>
        </p:nvSpPr>
        <p:spPr/>
        <p:txBody>
          <a:bodyPr/>
          <a:lstStyle/>
          <a:p>
            <a:fld id="{AE09F4EE-4B57-4067-9CEC-D68DB0A7313B}" type="datetimeFigureOut">
              <a:rPr lang="en-US" smtClean="0"/>
              <a:t>10/13/2021</a:t>
            </a:fld>
            <a:endParaRPr lang="en-US" dirty="0"/>
          </a:p>
        </p:txBody>
      </p:sp>
      <p:sp>
        <p:nvSpPr>
          <p:cNvPr id="5" name="Footer Placeholder 4">
            <a:extLst>
              <a:ext uri="{FF2B5EF4-FFF2-40B4-BE49-F238E27FC236}">
                <a16:creationId xmlns:a16="http://schemas.microsoft.com/office/drawing/2014/main" id="{469A6FDF-C573-44CD-9270-0EFB9FE11E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866C82-FB43-492E-9A00-88AD2EFB538B}"/>
              </a:ext>
            </a:extLst>
          </p:cNvPr>
          <p:cNvSpPr>
            <a:spLocks noGrp="1"/>
          </p:cNvSpPr>
          <p:nvPr>
            <p:ph type="sldNum" sz="quarter" idx="12"/>
          </p:nvPr>
        </p:nvSpPr>
        <p:spPr/>
        <p:txBody>
          <a:bodyPr/>
          <a:lstStyle/>
          <a:p>
            <a:fld id="{D02798BC-320B-4706-9FA8-2DFFD6B580EC}" type="slidenum">
              <a:rPr lang="en-US" smtClean="0"/>
              <a:t>‹#›</a:t>
            </a:fld>
            <a:endParaRPr lang="en-US" dirty="0"/>
          </a:p>
        </p:txBody>
      </p:sp>
    </p:spTree>
    <p:extLst>
      <p:ext uri="{BB962C8B-B14F-4D97-AF65-F5344CB8AC3E}">
        <p14:creationId xmlns:p14="http://schemas.microsoft.com/office/powerpoint/2010/main" val="147846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3090418" y="0"/>
            <a:ext cx="9105969" cy="3749964"/>
          </a:xfrm>
          <a:prstGeom prst="rect">
            <a:avLst/>
          </a:prstGeom>
        </p:spPr>
      </p:pic>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046328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p:nvPr userDrawn="1"/>
        </p:nvGrpSpPr>
        <p:grpSpPr>
          <a:xfrm>
            <a:off x="1298555" y="6435073"/>
            <a:ext cx="640541"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20094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3F15-09EC-48C9-AEC2-9B294F30E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A529F-4E8A-4FB2-BE77-FD86703BE7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3ABBC-B9E4-4C98-AF32-51B476D21E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2D5DE-B31D-4071-9583-530326E0387A}"/>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6" name="Footer Placeholder 5">
            <a:extLst>
              <a:ext uri="{FF2B5EF4-FFF2-40B4-BE49-F238E27FC236}">
                <a16:creationId xmlns:a16="http://schemas.microsoft.com/office/drawing/2014/main" id="{5EE78E43-3779-470F-AC05-BD33ABB4CA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767237-99C2-4B4E-A929-CEDAB36C6706}"/>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368234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B4A-9DF9-4A6F-AC00-F5955628D9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00B62-3C5E-413E-A937-6C4353E8E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AD17B7-8FFF-46F3-B4FD-18B3714DBE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72A05-5303-4B27-8B79-7CE47F2E9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DD57ED-6AAC-4A83-A444-CE692A75E2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99CBA-88D4-4707-A2B0-93070E67DB50}"/>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8" name="Footer Placeholder 7">
            <a:extLst>
              <a:ext uri="{FF2B5EF4-FFF2-40B4-BE49-F238E27FC236}">
                <a16:creationId xmlns:a16="http://schemas.microsoft.com/office/drawing/2014/main" id="{989996CC-8A9A-4318-A338-F9460FF6A8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63A620B-80D8-4F1A-9FE9-E6C52F8243EC}"/>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289689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59EB-323A-4647-849F-FE77FA2DB0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E4795E-C9BF-4A8E-A044-8BB8098DB145}"/>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4" name="Footer Placeholder 3">
            <a:extLst>
              <a:ext uri="{FF2B5EF4-FFF2-40B4-BE49-F238E27FC236}">
                <a16:creationId xmlns:a16="http://schemas.microsoft.com/office/drawing/2014/main" id="{34DECE8A-D94B-48B5-8548-2281AE9007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239CA-23C5-4550-BF16-D0620B5883E1}"/>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357134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5FB2B-D646-462F-9517-B562F4144913}"/>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3" name="Footer Placeholder 2">
            <a:extLst>
              <a:ext uri="{FF2B5EF4-FFF2-40B4-BE49-F238E27FC236}">
                <a16:creationId xmlns:a16="http://schemas.microsoft.com/office/drawing/2014/main" id="{7B414123-ECDD-4587-86AE-3772C5A871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404B6E-C5C4-40DF-86B1-811A47A05CC6}"/>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295141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85C3-E6A9-4DA7-BEAA-EA81D7A61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D8F09-D425-41D7-AA7F-890537261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0B7F5-DFA4-4C8B-82E7-2BBA91784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6F57A4-688D-495B-B5B8-E48543AA2716}"/>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6" name="Footer Placeholder 5">
            <a:extLst>
              <a:ext uri="{FF2B5EF4-FFF2-40B4-BE49-F238E27FC236}">
                <a16:creationId xmlns:a16="http://schemas.microsoft.com/office/drawing/2014/main" id="{120138C6-1195-452A-82DD-6B05E50982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FCC745-4EA6-42FF-A87C-C45AB924700A}"/>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93754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E3E8-8DC6-43B4-A324-BC6EA0F2E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BC61DE-CEE8-40C6-BD5B-AFE5397343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5A623A-DB5D-4A6F-9BE0-608B4FAAF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02D6A0-E2F2-45D0-B871-8BF366F6ECF9}"/>
              </a:ext>
            </a:extLst>
          </p:cNvPr>
          <p:cNvSpPr>
            <a:spLocks noGrp="1"/>
          </p:cNvSpPr>
          <p:nvPr>
            <p:ph type="dt" sz="half" idx="10"/>
          </p:nvPr>
        </p:nvSpPr>
        <p:spPr/>
        <p:txBody>
          <a:bodyPr/>
          <a:lstStyle/>
          <a:p>
            <a:fld id="{D9CAFEAB-6959-4579-A1C3-70958FE4F993}" type="datetimeFigureOut">
              <a:rPr lang="en-US" smtClean="0"/>
              <a:t>10/13/2021</a:t>
            </a:fld>
            <a:endParaRPr lang="en-US" dirty="0"/>
          </a:p>
        </p:txBody>
      </p:sp>
      <p:sp>
        <p:nvSpPr>
          <p:cNvPr id="6" name="Footer Placeholder 5">
            <a:extLst>
              <a:ext uri="{FF2B5EF4-FFF2-40B4-BE49-F238E27FC236}">
                <a16:creationId xmlns:a16="http://schemas.microsoft.com/office/drawing/2014/main" id="{814C98B1-331C-43A5-AEC0-5539B338D3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4A8671-4AAD-44E5-93A8-A93F675BC1CE}"/>
              </a:ext>
            </a:extLst>
          </p:cNvPr>
          <p:cNvSpPr>
            <a:spLocks noGrp="1"/>
          </p:cNvSpPr>
          <p:nvPr>
            <p:ph type="sldNum" sz="quarter" idx="12"/>
          </p:nvPr>
        </p:nvSpPr>
        <p:spPr/>
        <p:txBody>
          <a:bodyPr/>
          <a:lstStyle/>
          <a:p>
            <a:fld id="{7600C50B-18D0-4BC0-82C4-B4FC3F377E8D}" type="slidenum">
              <a:rPr lang="en-US" smtClean="0"/>
              <a:t>‹#›</a:t>
            </a:fld>
            <a:endParaRPr lang="en-US" dirty="0"/>
          </a:p>
        </p:txBody>
      </p:sp>
    </p:spTree>
    <p:extLst>
      <p:ext uri="{BB962C8B-B14F-4D97-AF65-F5344CB8AC3E}">
        <p14:creationId xmlns:p14="http://schemas.microsoft.com/office/powerpoint/2010/main" val="7845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3FCE9-B628-4316-916B-87E2F0851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C52A7E-3B46-4484-B620-07AD36C2F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8E8CF-9AF0-420D-AA15-6B148995D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FEAB-6959-4579-A1C3-70958FE4F993}" type="datetimeFigureOut">
              <a:rPr lang="en-US" smtClean="0"/>
              <a:t>10/13/2021</a:t>
            </a:fld>
            <a:endParaRPr lang="en-US" dirty="0"/>
          </a:p>
        </p:txBody>
      </p:sp>
      <p:sp>
        <p:nvSpPr>
          <p:cNvPr id="5" name="Footer Placeholder 4">
            <a:extLst>
              <a:ext uri="{FF2B5EF4-FFF2-40B4-BE49-F238E27FC236}">
                <a16:creationId xmlns:a16="http://schemas.microsoft.com/office/drawing/2014/main" id="{DFCDDB87-3F1D-470D-8D4A-5B0B340A0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AF2917-A7E4-476A-882C-0F43BBCDD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0C50B-18D0-4BC0-82C4-B4FC3F377E8D}" type="slidenum">
              <a:rPr lang="en-US" smtClean="0"/>
              <a:t>‹#›</a:t>
            </a:fld>
            <a:endParaRPr lang="en-US" dirty="0"/>
          </a:p>
        </p:txBody>
      </p:sp>
    </p:spTree>
    <p:extLst>
      <p:ext uri="{BB962C8B-B14F-4D97-AF65-F5344CB8AC3E}">
        <p14:creationId xmlns:p14="http://schemas.microsoft.com/office/powerpoint/2010/main" val="185227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1273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057F4-8987-48A1-A00F-5B1AEF623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F42AD-E9F0-434A-B71E-1A1DB25C9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B7E68-BC3A-4C65-A759-E21E6782D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9F4EE-4B57-4067-9CEC-D68DB0A7313B}" type="datetimeFigureOut">
              <a:rPr lang="en-US" smtClean="0"/>
              <a:t>10/13/2021</a:t>
            </a:fld>
            <a:endParaRPr lang="en-US" dirty="0"/>
          </a:p>
        </p:txBody>
      </p:sp>
      <p:sp>
        <p:nvSpPr>
          <p:cNvPr id="5" name="Footer Placeholder 4">
            <a:extLst>
              <a:ext uri="{FF2B5EF4-FFF2-40B4-BE49-F238E27FC236}">
                <a16:creationId xmlns:a16="http://schemas.microsoft.com/office/drawing/2014/main" id="{4EED412C-B742-4B3A-BA54-C218A24F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4C60E6-6FA0-4E66-A6B9-7BA4AC6AD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798BC-320B-4706-9FA8-2DFFD6B580EC}" type="slidenum">
              <a:rPr lang="en-US" smtClean="0"/>
              <a:t>‹#›</a:t>
            </a:fld>
            <a:endParaRPr lang="en-US" dirty="0"/>
          </a:p>
        </p:txBody>
      </p:sp>
    </p:spTree>
    <p:extLst>
      <p:ext uri="{BB962C8B-B14F-4D97-AF65-F5344CB8AC3E}">
        <p14:creationId xmlns:p14="http://schemas.microsoft.com/office/powerpoint/2010/main" val="17570860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bctc.edu/calendar.aspx?trumbaEmbed=view%3Devent%26eventid%3D155429822" TargetMode="External"/><Relationship Id="rId2" Type="http://schemas.openxmlformats.org/officeDocument/2006/relationships/hyperlink" Target="https://www.sbctc.edu/about/accessibility/default.aspx"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mailto:jpenn@sbctc.edu"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EC1B-DDFE-47B9-AA70-7F2721407006}"/>
              </a:ext>
            </a:extLst>
          </p:cNvPr>
          <p:cNvSpPr>
            <a:spLocks noGrp="1"/>
          </p:cNvSpPr>
          <p:nvPr>
            <p:ph type="title"/>
          </p:nvPr>
        </p:nvSpPr>
        <p:spPr/>
        <p:txBody>
          <a:bodyPr>
            <a:noAutofit/>
          </a:bodyPr>
          <a:lstStyle/>
          <a:p>
            <a:pPr defTabSz="457200"/>
            <a:r>
              <a:rPr lang="en-US" sz="4400" b="1" dirty="0">
                <a:latin typeface="Franklin Gothic Medium" panose="020B0603020102020204" pitchFamily="34" charset="0"/>
              </a:rPr>
              <a:t>2021 ICRC FALL MEETING</a:t>
            </a:r>
            <a:br>
              <a:rPr lang="en-US" sz="4400" b="1" dirty="0">
                <a:latin typeface="Franklin Gothic Medium" panose="020B0603020102020204" pitchFamily="34" charset="0"/>
              </a:rPr>
            </a:br>
            <a:r>
              <a:rPr lang="en-US" sz="4400" b="1" dirty="0">
                <a:latin typeface="Franklin Gothic Medium" panose="020B0603020102020204" pitchFamily="34" charset="0"/>
              </a:rPr>
              <a:t>SBCTC REPORT</a:t>
            </a:r>
          </a:p>
        </p:txBody>
      </p:sp>
      <p:sp>
        <p:nvSpPr>
          <p:cNvPr id="3" name="Subtitle 2">
            <a:extLst>
              <a:ext uri="{FF2B5EF4-FFF2-40B4-BE49-F238E27FC236}">
                <a16:creationId xmlns:a16="http://schemas.microsoft.com/office/drawing/2014/main" id="{4A0FA48B-B440-45F5-8309-770465C6F66A}"/>
              </a:ext>
            </a:extLst>
          </p:cNvPr>
          <p:cNvSpPr>
            <a:spLocks noGrp="1"/>
          </p:cNvSpPr>
          <p:nvPr>
            <p:ph type="subTitle" idx="1"/>
          </p:nvPr>
        </p:nvSpPr>
        <p:spPr/>
        <p:txBody>
          <a:bodyPr/>
          <a:lstStyle/>
          <a:p>
            <a:r>
              <a:rPr lang="en-US" sz="3600" b="1" dirty="0">
                <a:latin typeface="Franklin Gothic Book" panose="020B0503020102020204" pitchFamily="34" charset="0"/>
              </a:rPr>
              <a:t>Jamilyn Penn, Director, Transfer Education - SBCTC</a:t>
            </a:r>
            <a:endParaRPr lang="en-US" dirty="0"/>
          </a:p>
        </p:txBody>
      </p:sp>
      <p:sp>
        <p:nvSpPr>
          <p:cNvPr id="4" name="Text Placeholder 3">
            <a:extLst>
              <a:ext uri="{FF2B5EF4-FFF2-40B4-BE49-F238E27FC236}">
                <a16:creationId xmlns:a16="http://schemas.microsoft.com/office/drawing/2014/main" id="{14C80CE6-FCE0-4F2C-8019-18D7BEBB0C40}"/>
              </a:ext>
            </a:extLst>
          </p:cNvPr>
          <p:cNvSpPr>
            <a:spLocks noGrp="1"/>
          </p:cNvSpPr>
          <p:nvPr>
            <p:ph type="body" sz="quarter" idx="10"/>
          </p:nvPr>
        </p:nvSpPr>
        <p:spPr/>
        <p:txBody>
          <a:bodyPr>
            <a:normAutofit lnSpcReduction="10000"/>
          </a:bodyPr>
          <a:lstStyle/>
          <a:p>
            <a:r>
              <a:rPr lang="en-US" b="1" dirty="0">
                <a:latin typeface="Franklin Gothic Book" panose="020B0503020102020204" pitchFamily="34" charset="0"/>
              </a:rPr>
              <a:t>October 14, 2021</a:t>
            </a:r>
          </a:p>
          <a:p>
            <a:r>
              <a:rPr lang="en-US" b="1" dirty="0">
                <a:latin typeface="Franklin Gothic Book" panose="020B0503020102020204" pitchFamily="34" charset="0"/>
              </a:rPr>
              <a:t>Virtual</a:t>
            </a:r>
          </a:p>
          <a:p>
            <a:endParaRPr lang="en-US" dirty="0"/>
          </a:p>
        </p:txBody>
      </p:sp>
    </p:spTree>
    <p:extLst>
      <p:ext uri="{BB962C8B-B14F-4D97-AF65-F5344CB8AC3E}">
        <p14:creationId xmlns:p14="http://schemas.microsoft.com/office/powerpoint/2010/main" val="12092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97C4-9C7A-4143-97CF-5AFEE013ED11}"/>
              </a:ext>
            </a:extLst>
          </p:cNvPr>
          <p:cNvSpPr>
            <a:spLocks noGrp="1"/>
          </p:cNvSpPr>
          <p:nvPr>
            <p:ph type="title"/>
          </p:nvPr>
        </p:nvSpPr>
        <p:spPr>
          <a:xfrm>
            <a:off x="715814" y="1549935"/>
            <a:ext cx="11115967" cy="865219"/>
          </a:xfrm>
        </p:spPr>
        <p:txBody>
          <a:bodyPr/>
          <a:lstStyle/>
          <a:p>
            <a:r>
              <a:rPr lang="en-US" sz="4000" dirty="0"/>
              <a:t>Running Start and Students of Color</a:t>
            </a:r>
          </a:p>
        </p:txBody>
      </p:sp>
      <p:sp>
        <p:nvSpPr>
          <p:cNvPr id="3" name="Content Placeholder 2">
            <a:extLst>
              <a:ext uri="{FF2B5EF4-FFF2-40B4-BE49-F238E27FC236}">
                <a16:creationId xmlns:a16="http://schemas.microsoft.com/office/drawing/2014/main" id="{FA5A1351-1E93-4B92-B7C4-5D9355DA3B16}"/>
              </a:ext>
            </a:extLst>
          </p:cNvPr>
          <p:cNvSpPr>
            <a:spLocks noGrp="1"/>
          </p:cNvSpPr>
          <p:nvPr>
            <p:ph idx="1"/>
          </p:nvPr>
        </p:nvSpPr>
        <p:spPr>
          <a:xfrm>
            <a:off x="715814" y="2415154"/>
            <a:ext cx="11115967" cy="3757046"/>
          </a:xfrm>
        </p:spPr>
        <p:txBody>
          <a:bodyPr/>
          <a:lstStyle/>
          <a:p>
            <a:r>
              <a:rPr lang="en-US" sz="2600" dirty="0"/>
              <a:t>SBCTC has developed a statewide communication plan to reach out to BIPOC students regarding information about Running Start in hopes to improve overall participation.</a:t>
            </a:r>
          </a:p>
          <a:p>
            <a:r>
              <a:rPr lang="en-US" sz="2600" dirty="0"/>
              <a:t> A pilot began in mid-June reaching out to communities and schools districts in the service areas of Renton Technical College, Highline College, Green River College, and Columbia Basin College. </a:t>
            </a:r>
          </a:p>
          <a:p>
            <a:r>
              <a:rPr lang="en-US" sz="2600" dirty="0"/>
              <a:t>Outreach has been focused on middle school and high school students, families, and counselors.</a:t>
            </a:r>
          </a:p>
          <a:p>
            <a:pPr marL="0" indent="0">
              <a:buNone/>
            </a:pPr>
            <a:endParaRPr lang="en-US" sz="2600" dirty="0"/>
          </a:p>
        </p:txBody>
      </p:sp>
      <p:sp>
        <p:nvSpPr>
          <p:cNvPr id="4" name="Slide Number Placeholder 3">
            <a:extLst>
              <a:ext uri="{FF2B5EF4-FFF2-40B4-BE49-F238E27FC236}">
                <a16:creationId xmlns:a16="http://schemas.microsoft.com/office/drawing/2014/main" id="{6E8F3A2B-F8B2-4F46-8F67-9BA748DE2E3F}"/>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68523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67C50-DBC5-4194-A921-DD5D2C0D59DF}"/>
              </a:ext>
            </a:extLst>
          </p:cNvPr>
          <p:cNvSpPr>
            <a:spLocks noGrp="1"/>
          </p:cNvSpPr>
          <p:nvPr>
            <p:ph type="title"/>
          </p:nvPr>
        </p:nvSpPr>
        <p:spPr>
          <a:xfrm>
            <a:off x="715814" y="1306359"/>
            <a:ext cx="11115967" cy="797070"/>
          </a:xfrm>
        </p:spPr>
        <p:txBody>
          <a:bodyPr/>
          <a:lstStyle/>
          <a:p>
            <a:r>
              <a:rPr lang="en-US" sz="4000" dirty="0"/>
              <a:t>Allied Health &amp; Health Sciences </a:t>
            </a:r>
          </a:p>
        </p:txBody>
      </p:sp>
      <p:sp>
        <p:nvSpPr>
          <p:cNvPr id="2" name="Slide Number Placeholder 1">
            <a:extLst>
              <a:ext uri="{FF2B5EF4-FFF2-40B4-BE49-F238E27FC236}">
                <a16:creationId xmlns:a16="http://schemas.microsoft.com/office/drawing/2014/main" id="{21433BB7-EA7D-497F-84CF-1BAF27D04073}"/>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
        <p:nvSpPr>
          <p:cNvPr id="4" name="Content Placeholder 3">
            <a:extLst>
              <a:ext uri="{FF2B5EF4-FFF2-40B4-BE49-F238E27FC236}">
                <a16:creationId xmlns:a16="http://schemas.microsoft.com/office/drawing/2014/main" id="{CCAC786D-3145-40C3-9815-AF81B0FD59BF}"/>
              </a:ext>
            </a:extLst>
          </p:cNvPr>
          <p:cNvSpPr>
            <a:spLocks noGrp="1"/>
          </p:cNvSpPr>
          <p:nvPr>
            <p:ph idx="1"/>
          </p:nvPr>
        </p:nvSpPr>
        <p:spPr>
          <a:xfrm>
            <a:off x="715814" y="2103429"/>
            <a:ext cx="11115967" cy="3757046"/>
          </a:xfrm>
        </p:spPr>
        <p:txBody>
          <a:bodyPr/>
          <a:lstStyle/>
          <a:p>
            <a:pPr marL="0" indent="0">
              <a:buNone/>
            </a:pPr>
            <a:r>
              <a:rPr lang="en-US" sz="2400" dirty="0"/>
              <a:t>Workforce Education staff continues providing guidance to new and ongoing initiatives in allied health and health sciences, including:</a:t>
            </a:r>
          </a:p>
          <a:p>
            <a:pPr lvl="0"/>
            <a:r>
              <a:rPr lang="en-US" sz="2400" dirty="0"/>
              <a:t>LPN Apprenticeships: NA-C to LPN pathway development, as provided by the 2021 Legislature, led by the Washington Dept. of Health (DOH).</a:t>
            </a:r>
          </a:p>
          <a:p>
            <a:pPr lvl="0"/>
            <a:r>
              <a:rPr lang="en-US" sz="2400" dirty="0"/>
              <a:t>Behavioral Health and SUPD workforce development, as facilitated through the Behavioral Health Work Group, staffed by the Workforce Education and Training Coordinating Board (WTB).</a:t>
            </a:r>
          </a:p>
          <a:p>
            <a:pPr lvl="0"/>
            <a:r>
              <a:rPr lang="en-US" sz="2400" dirty="0"/>
              <a:t>Long-Term Care workforce development, as facilitated by a number of agencies, including DSHS-ALTSA, DOH, and WTB.</a:t>
            </a:r>
          </a:p>
          <a:p>
            <a:pPr lvl="0"/>
            <a:r>
              <a:rPr lang="en-US" sz="2400" dirty="0"/>
              <a:t>Dental hygiene and assistant workforce expansion, as initiated by the Washington State Dental Association and Delta Dental of Washington.</a:t>
            </a:r>
          </a:p>
          <a:p>
            <a:endParaRPr lang="en-US" sz="2000" dirty="0"/>
          </a:p>
        </p:txBody>
      </p:sp>
    </p:spTree>
    <p:extLst>
      <p:ext uri="{BB962C8B-B14F-4D97-AF65-F5344CB8AC3E}">
        <p14:creationId xmlns:p14="http://schemas.microsoft.com/office/powerpoint/2010/main" val="263396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C048-3C60-4772-AEBF-B28069034153}"/>
              </a:ext>
            </a:extLst>
          </p:cNvPr>
          <p:cNvSpPr>
            <a:spLocks noGrp="1"/>
          </p:cNvSpPr>
          <p:nvPr>
            <p:ph type="title"/>
          </p:nvPr>
        </p:nvSpPr>
        <p:spPr>
          <a:xfrm>
            <a:off x="715814" y="1417588"/>
            <a:ext cx="11115967" cy="797070"/>
          </a:xfrm>
        </p:spPr>
        <p:txBody>
          <a:bodyPr/>
          <a:lstStyle/>
          <a:p>
            <a:r>
              <a:rPr lang="en-US" sz="3600" dirty="0"/>
              <a:t>Mental Health Counseling &amp; Services Pilot Program</a:t>
            </a:r>
          </a:p>
        </p:txBody>
      </p:sp>
      <p:sp>
        <p:nvSpPr>
          <p:cNvPr id="3" name="Content Placeholder 2">
            <a:extLst>
              <a:ext uri="{FF2B5EF4-FFF2-40B4-BE49-F238E27FC236}">
                <a16:creationId xmlns:a16="http://schemas.microsoft.com/office/drawing/2014/main" id="{6A13CF65-FB8A-4FAB-8449-EE357CA523E3}"/>
              </a:ext>
            </a:extLst>
          </p:cNvPr>
          <p:cNvSpPr>
            <a:spLocks noGrp="1"/>
          </p:cNvSpPr>
          <p:nvPr>
            <p:ph idx="1"/>
          </p:nvPr>
        </p:nvSpPr>
        <p:spPr>
          <a:xfrm>
            <a:off x="715814" y="2523439"/>
            <a:ext cx="11115967" cy="3757046"/>
          </a:xfrm>
        </p:spPr>
        <p:txBody>
          <a:bodyPr/>
          <a:lstStyle/>
          <a:p>
            <a:r>
              <a:rPr lang="en-US" sz="2400" dirty="0"/>
              <a:t>Senate Bill 5194 (2021 Legislative Session) created and funded a pilot program to serve the mental health needs of community and technical college students. </a:t>
            </a:r>
          </a:p>
          <a:p>
            <a:r>
              <a:rPr lang="en-US" sz="2400" dirty="0"/>
              <a:t>After a thorough evaluation of applications from 25 of our colleges, a selection committee chose four colleges for the pilot program that begins this fall</a:t>
            </a:r>
          </a:p>
          <a:p>
            <a:r>
              <a:rPr lang="en-US" sz="2400" dirty="0"/>
              <a:t>Colleges: Grays Harbor College, Lake Washington Institute of Technology, North Seattle College, and Wenatchee Valley College </a:t>
            </a:r>
          </a:p>
          <a:p>
            <a:r>
              <a:rPr lang="en-US" sz="2400" dirty="0"/>
              <a:t>The pilot programs will implement one or more mental health counseling best practices while increasing both on-campus mental health counseling and partnerships with community providers</a:t>
            </a:r>
          </a:p>
          <a:p>
            <a:endParaRPr lang="en-US" sz="2400" dirty="0"/>
          </a:p>
        </p:txBody>
      </p:sp>
    </p:spTree>
    <p:extLst>
      <p:ext uri="{BB962C8B-B14F-4D97-AF65-F5344CB8AC3E}">
        <p14:creationId xmlns:p14="http://schemas.microsoft.com/office/powerpoint/2010/main" val="248074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C248-72F2-4A55-9387-30F0DCF88591}"/>
              </a:ext>
            </a:extLst>
          </p:cNvPr>
          <p:cNvSpPr>
            <a:spLocks noGrp="1"/>
          </p:cNvSpPr>
          <p:nvPr>
            <p:ph type="title"/>
          </p:nvPr>
        </p:nvSpPr>
        <p:spPr/>
        <p:txBody>
          <a:bodyPr/>
          <a:lstStyle/>
          <a:p>
            <a:r>
              <a:rPr lang="en-US" sz="4000" dirty="0"/>
              <a:t>Focus on Accessibility </a:t>
            </a:r>
          </a:p>
        </p:txBody>
      </p:sp>
      <p:sp>
        <p:nvSpPr>
          <p:cNvPr id="3" name="Content Placeholder 2">
            <a:extLst>
              <a:ext uri="{FF2B5EF4-FFF2-40B4-BE49-F238E27FC236}">
                <a16:creationId xmlns:a16="http://schemas.microsoft.com/office/drawing/2014/main" id="{03278EBA-C1AA-4CB3-897C-395417C61458}"/>
              </a:ext>
            </a:extLst>
          </p:cNvPr>
          <p:cNvSpPr>
            <a:spLocks noGrp="1"/>
          </p:cNvSpPr>
          <p:nvPr>
            <p:ph idx="1"/>
          </p:nvPr>
        </p:nvSpPr>
        <p:spPr/>
        <p:txBody>
          <a:bodyPr/>
          <a:lstStyle/>
          <a:p>
            <a:pPr lvl="0" fontAlgn="base"/>
            <a:r>
              <a:rPr lang="en-US" dirty="0"/>
              <a:t>Monica Olsson, new Policy Associate-Accessible IT Coordinator at SBCTC</a:t>
            </a:r>
            <a:endParaRPr lang="en-US" u="sng" dirty="0">
              <a:hlinkClick r:id="rId2"/>
            </a:endParaRPr>
          </a:p>
          <a:p>
            <a:pPr lvl="0" fontAlgn="base"/>
            <a:r>
              <a:rPr lang="en-US" u="sng" dirty="0">
                <a:hlinkClick r:id="rId2"/>
              </a:rPr>
              <a:t>New “Accessibility Center” webpage</a:t>
            </a:r>
            <a:r>
              <a:rPr lang="en-US" dirty="0"/>
              <a:t> on SBCTC website. This space will include important updates, resources, events and training opportunities.</a:t>
            </a:r>
          </a:p>
          <a:p>
            <a:pPr lvl="0" fontAlgn="base"/>
            <a:r>
              <a:rPr lang="en-US" u="sng" dirty="0">
                <a:hlinkClick r:id="rId3"/>
              </a:rPr>
              <a:t>Upcoming webinar: “How to Read a VPAT”</a:t>
            </a:r>
            <a:r>
              <a:rPr lang="en-US" dirty="0"/>
              <a:t> with Terrill Thompson, manager of UW IT Accessibility Team. Event is intended for procurement and IT Accessibility staff. </a:t>
            </a:r>
          </a:p>
          <a:p>
            <a:endParaRPr lang="en-US" dirty="0"/>
          </a:p>
        </p:txBody>
      </p:sp>
    </p:spTree>
    <p:extLst>
      <p:ext uri="{BB962C8B-B14F-4D97-AF65-F5344CB8AC3E}">
        <p14:creationId xmlns:p14="http://schemas.microsoft.com/office/powerpoint/2010/main" val="41455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3E7C-51CA-415D-B22D-4C1554C8D713}"/>
              </a:ext>
            </a:extLst>
          </p:cNvPr>
          <p:cNvSpPr>
            <a:spLocks noGrp="1"/>
          </p:cNvSpPr>
          <p:nvPr>
            <p:ph type="title"/>
          </p:nvPr>
        </p:nvSpPr>
        <p:spPr/>
        <p:txBody>
          <a:bodyPr>
            <a:noAutofit/>
          </a:bodyPr>
          <a:lstStyle/>
          <a:p>
            <a:r>
              <a:rPr lang="en-US" sz="4000" b="1" dirty="0">
                <a:latin typeface="Franklin Gothic Medium" panose="020B0603020102020204" pitchFamily="34" charset="0"/>
              </a:rPr>
              <a:t>Questions </a:t>
            </a:r>
          </a:p>
        </p:txBody>
      </p:sp>
      <p:sp>
        <p:nvSpPr>
          <p:cNvPr id="3" name="Text Placeholder 2">
            <a:extLst>
              <a:ext uri="{FF2B5EF4-FFF2-40B4-BE49-F238E27FC236}">
                <a16:creationId xmlns:a16="http://schemas.microsoft.com/office/drawing/2014/main" id="{0889D9B5-6866-455F-B374-15A00E791467}"/>
              </a:ext>
            </a:extLst>
          </p:cNvPr>
          <p:cNvSpPr>
            <a:spLocks noGrp="1"/>
          </p:cNvSpPr>
          <p:nvPr>
            <p:ph type="body" sz="quarter" idx="10"/>
          </p:nvPr>
        </p:nvSpPr>
        <p:spPr/>
        <p:txBody>
          <a:bodyPr/>
          <a:lstStyle/>
          <a:p>
            <a:pPr marL="0" indent="0" algn="ctr">
              <a:buNone/>
            </a:pPr>
            <a:endParaRPr lang="en-US" dirty="0"/>
          </a:p>
          <a:p>
            <a:pPr marL="0" indent="0" algn="ctr">
              <a:buNone/>
            </a:pPr>
            <a:r>
              <a:rPr lang="en-US" dirty="0"/>
              <a:t>Please let me know if you have questions.</a:t>
            </a:r>
          </a:p>
          <a:p>
            <a:pPr marL="0" indent="0" algn="ctr">
              <a:buNone/>
            </a:pPr>
            <a:r>
              <a:rPr lang="en-US" dirty="0"/>
              <a:t>Contact Info.: </a:t>
            </a:r>
          </a:p>
          <a:p>
            <a:pPr marL="0" indent="0" algn="ctr">
              <a:buNone/>
            </a:pPr>
            <a:r>
              <a:rPr lang="en-US" dirty="0">
                <a:hlinkClick r:id="rId2"/>
              </a:rPr>
              <a:t>jpenn@sbctc.edu</a:t>
            </a: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19054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p:txBody>
          <a:bodyPr/>
          <a:lstStyle/>
          <a:p>
            <a:r>
              <a:rPr lang="en-US" sz="4000" dirty="0">
                <a:solidFill>
                  <a:srgbClr val="002060"/>
                </a:solidFill>
              </a:rPr>
              <a:t>Happy fall in the pacific Northwest!</a:t>
            </a:r>
            <a:r>
              <a:rPr lang="en-US" sz="4000" dirty="0"/>
              <a:t>	</a:t>
            </a:r>
          </a:p>
        </p:txBody>
      </p:sp>
      <p:pic>
        <p:nvPicPr>
          <p:cNvPr id="9" name="Content Placeholder 8">
            <a:extLst>
              <a:ext uri="{FF2B5EF4-FFF2-40B4-BE49-F238E27FC236}">
                <a16:creationId xmlns:a16="http://schemas.microsoft.com/office/drawing/2014/main" id="{C37D6E14-1A8B-4F8D-AC4F-CCB217A9F732}"/>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975" y="2504235"/>
            <a:ext cx="5631155" cy="3757612"/>
          </a:xfrm>
          <a:prstGeom prst="rect">
            <a:avLst/>
          </a:prstGeom>
        </p:spPr>
      </p:pic>
    </p:spTree>
    <p:extLst>
      <p:ext uri="{BB962C8B-B14F-4D97-AF65-F5344CB8AC3E}">
        <p14:creationId xmlns:p14="http://schemas.microsoft.com/office/powerpoint/2010/main" val="63877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a:xfrm>
            <a:off x="715811" y="1470108"/>
            <a:ext cx="11115967" cy="797070"/>
          </a:xfrm>
        </p:spPr>
        <p:txBody>
          <a:bodyPr/>
          <a:lstStyle/>
          <a:p>
            <a:r>
              <a:rPr lang="en-US" sz="4400" dirty="0"/>
              <a:t>Bachelor of Science in Computer Science</a:t>
            </a:r>
          </a:p>
        </p:txBody>
      </p:sp>
      <p:sp>
        <p:nvSpPr>
          <p:cNvPr id="5" name="Content Placeholder 4">
            <a:extLst>
              <a:ext uri="{FF2B5EF4-FFF2-40B4-BE49-F238E27FC236}">
                <a16:creationId xmlns:a16="http://schemas.microsoft.com/office/drawing/2014/main" id="{20A1EEA2-EB1B-4977-8972-97F407DE8AE2}"/>
              </a:ext>
            </a:extLst>
          </p:cNvPr>
          <p:cNvSpPr>
            <a:spLocks noGrp="1"/>
          </p:cNvSpPr>
          <p:nvPr>
            <p:ph idx="1"/>
          </p:nvPr>
        </p:nvSpPr>
        <p:spPr>
          <a:xfrm>
            <a:off x="715811" y="2712300"/>
            <a:ext cx="11115967" cy="3757046"/>
          </a:xfrm>
        </p:spPr>
        <p:txBody>
          <a:bodyPr/>
          <a:lstStyle/>
          <a:p>
            <a:r>
              <a:rPr lang="en-US" dirty="0"/>
              <a:t>The first round of community and technical colleges are preparing applications for submission to the State Board to offer Bachelor of Science in Computer Science degree</a:t>
            </a:r>
          </a:p>
          <a:p>
            <a:r>
              <a:rPr lang="en-US" dirty="0"/>
              <a:t>Colleges have the option of submitting applications as either independently or as a consortium</a:t>
            </a:r>
          </a:p>
          <a:p>
            <a:r>
              <a:rPr lang="en-US" dirty="0"/>
              <a:t>State Board for Community and Technical College (SBCTC) staff will continue to support colleges and to provide technical assistance where needed </a:t>
            </a:r>
          </a:p>
          <a:p>
            <a:endParaRPr lang="en-US" dirty="0"/>
          </a:p>
        </p:txBody>
      </p:sp>
    </p:spTree>
    <p:extLst>
      <p:ext uri="{BB962C8B-B14F-4D97-AF65-F5344CB8AC3E}">
        <p14:creationId xmlns:p14="http://schemas.microsoft.com/office/powerpoint/2010/main" val="202696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CFEA-04F3-47E1-82CD-91051BF5163D}"/>
              </a:ext>
            </a:extLst>
          </p:cNvPr>
          <p:cNvSpPr>
            <a:spLocks noGrp="1"/>
          </p:cNvSpPr>
          <p:nvPr>
            <p:ph type="title"/>
          </p:nvPr>
        </p:nvSpPr>
        <p:spPr/>
        <p:txBody>
          <a:bodyPr/>
          <a:lstStyle/>
          <a:p>
            <a:r>
              <a:rPr lang="en-US" sz="4400" dirty="0"/>
              <a:t>Undergraduate Research </a:t>
            </a:r>
            <a:endParaRPr lang="en-US" sz="4800" dirty="0"/>
          </a:p>
        </p:txBody>
      </p:sp>
      <p:sp>
        <p:nvSpPr>
          <p:cNvPr id="3" name="Content Placeholder 2">
            <a:extLst>
              <a:ext uri="{FF2B5EF4-FFF2-40B4-BE49-F238E27FC236}">
                <a16:creationId xmlns:a16="http://schemas.microsoft.com/office/drawing/2014/main" id="{5FDF247F-9829-4F68-B1DC-020176A91709}"/>
              </a:ext>
            </a:extLst>
          </p:cNvPr>
          <p:cNvSpPr>
            <a:spLocks noGrp="1"/>
          </p:cNvSpPr>
          <p:nvPr>
            <p:ph idx="1"/>
          </p:nvPr>
        </p:nvSpPr>
        <p:spPr>
          <a:xfrm>
            <a:off x="715813" y="2347006"/>
            <a:ext cx="11115967" cy="3757046"/>
          </a:xfrm>
        </p:spPr>
        <p:txBody>
          <a:bodyPr/>
          <a:lstStyle/>
          <a:p>
            <a:r>
              <a:rPr lang="en-US" dirty="0"/>
              <a:t>The National Science Foundation (NSF) awarded Bellevue College (the lead institution) $300,000 for a new project entitled Institutionalizing Undergraduate Research to Advance Systemic Change and Equity at Washington Community Colleges. </a:t>
            </a:r>
          </a:p>
          <a:p>
            <a:r>
              <a:rPr lang="en-US" dirty="0"/>
              <a:t>The funding will be used system-wide to improve undergraduate STEM education. The grant award period is October 1, 2021 - September 30, 2023.</a:t>
            </a:r>
          </a:p>
          <a:p>
            <a:pPr marL="0" indent="0">
              <a:buNone/>
            </a:pPr>
            <a:endParaRPr lang="en-US" dirty="0"/>
          </a:p>
          <a:p>
            <a:endParaRPr lang="en-US" dirty="0"/>
          </a:p>
        </p:txBody>
      </p:sp>
    </p:spTree>
    <p:extLst>
      <p:ext uri="{BB962C8B-B14F-4D97-AF65-F5344CB8AC3E}">
        <p14:creationId xmlns:p14="http://schemas.microsoft.com/office/powerpoint/2010/main" val="250708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a:xfrm>
            <a:off x="715816" y="1431064"/>
            <a:ext cx="11115967" cy="797070"/>
          </a:xfrm>
        </p:spPr>
        <p:txBody>
          <a:bodyPr/>
          <a:lstStyle/>
          <a:p>
            <a:r>
              <a:rPr lang="en-US" sz="4000" dirty="0"/>
              <a:t>Anti-Racist Writing Assessment Ecologies (AWAE)</a:t>
            </a:r>
          </a:p>
        </p:txBody>
      </p:sp>
      <p:sp>
        <p:nvSpPr>
          <p:cNvPr id="5" name="Content Placeholder 4">
            <a:extLst>
              <a:ext uri="{FF2B5EF4-FFF2-40B4-BE49-F238E27FC236}">
                <a16:creationId xmlns:a16="http://schemas.microsoft.com/office/drawing/2014/main" id="{D4D71A29-64CB-482A-A2CB-E3D0A58656AD}"/>
              </a:ext>
            </a:extLst>
          </p:cNvPr>
          <p:cNvSpPr>
            <a:spLocks noGrp="1"/>
          </p:cNvSpPr>
          <p:nvPr>
            <p:ph idx="1"/>
          </p:nvPr>
        </p:nvSpPr>
        <p:spPr>
          <a:xfrm>
            <a:off x="715816" y="2679945"/>
            <a:ext cx="11190635" cy="3899843"/>
          </a:xfrm>
        </p:spPr>
        <p:txBody>
          <a:bodyPr/>
          <a:lstStyle/>
          <a:p>
            <a:pPr fontAlgn="base"/>
            <a:r>
              <a:rPr lang="en-US" sz="2100" i="1" dirty="0"/>
              <a:t>Anti-Racist Writing Assessment Ecologies (AWAE) </a:t>
            </a:r>
            <a:r>
              <a:rPr lang="en-US" sz="2100" dirty="0"/>
              <a:t>The Anti-Racist Writing Assessment Ecologies (AWAE) project, generously funded by College Spark Washington,  continues with initial cohort of 7 colleges and 28 faculty through December, 2021. Each multi-racial college team has created a map of their current assessment ecology, identified an antiracist problem, and designed a plan to change their ecology to be more antiracist. Over fall quarter, each team will implement its plan. We hope to continue the work with additional philanthropic support.</a:t>
            </a:r>
          </a:p>
          <a:p>
            <a:pPr fontAlgn="base"/>
            <a:r>
              <a:rPr lang="en-US" sz="2100" i="1" dirty="0"/>
              <a:t>Anti-Racist English 101 Curriculum review (ARC)</a:t>
            </a:r>
            <a:r>
              <a:rPr lang="en-US" sz="2100" dirty="0"/>
              <a:t>, funded by the legislature, will begin Winter quarter 2022. Our leadership team will announce and accept applications from interested faculty this fall: we have created space for every college to have at least two faculty participate. The focus of this work will be on supporting faculty to implement labor-based grading with support from Asao Inoue, the leading scholar in anti-racist writing assessment praxis.</a:t>
            </a:r>
          </a:p>
          <a:p>
            <a:pPr marL="285750" lvl="2" indent="-285750"/>
            <a:endParaRPr lang="en-US" sz="1600" dirty="0"/>
          </a:p>
          <a:p>
            <a:pPr lvl="2"/>
            <a:endParaRPr lang="en-US" sz="1600" dirty="0"/>
          </a:p>
          <a:p>
            <a:pPr marL="457200" lvl="1" indent="0">
              <a:buNone/>
            </a:pPr>
            <a:endParaRPr lang="en-US" sz="1800" dirty="0"/>
          </a:p>
          <a:p>
            <a:pPr lvl="1"/>
            <a:endParaRPr lang="en-US" sz="1800" dirty="0"/>
          </a:p>
          <a:p>
            <a:pPr lvl="1"/>
            <a:endParaRPr lang="en-US" sz="1800" dirty="0"/>
          </a:p>
          <a:p>
            <a:endParaRPr lang="en-US" sz="2000" dirty="0"/>
          </a:p>
        </p:txBody>
      </p:sp>
    </p:spTree>
    <p:extLst>
      <p:ext uri="{BB962C8B-B14F-4D97-AF65-F5344CB8AC3E}">
        <p14:creationId xmlns:p14="http://schemas.microsoft.com/office/powerpoint/2010/main" val="10881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a:xfrm>
            <a:off x="715813" y="1456493"/>
            <a:ext cx="11115967" cy="797070"/>
          </a:xfrm>
        </p:spPr>
        <p:txBody>
          <a:bodyPr/>
          <a:lstStyle/>
          <a:p>
            <a:r>
              <a:rPr lang="en-US" sz="4400" dirty="0"/>
              <a:t>Guided Pathways-Learning Communities</a:t>
            </a:r>
          </a:p>
        </p:txBody>
      </p:sp>
      <p:sp>
        <p:nvSpPr>
          <p:cNvPr id="5" name="Content Placeholder 4">
            <a:extLst>
              <a:ext uri="{FF2B5EF4-FFF2-40B4-BE49-F238E27FC236}">
                <a16:creationId xmlns:a16="http://schemas.microsoft.com/office/drawing/2014/main" id="{E67E71CE-DB22-4117-A5EA-CAF648C56FAF}"/>
              </a:ext>
            </a:extLst>
          </p:cNvPr>
          <p:cNvSpPr>
            <a:spLocks noGrp="1"/>
          </p:cNvSpPr>
          <p:nvPr>
            <p:ph idx="1"/>
          </p:nvPr>
        </p:nvSpPr>
        <p:spPr>
          <a:xfrm>
            <a:off x="715813" y="2367815"/>
            <a:ext cx="11115967" cy="3426226"/>
          </a:xfrm>
        </p:spPr>
        <p:txBody>
          <a:bodyPr/>
          <a:lstStyle/>
          <a:p>
            <a:pPr lvl="0" fontAlgn="base"/>
            <a:r>
              <a:rPr lang="en-US" sz="2400" i="1" dirty="0"/>
              <a:t>Ethnographies of Work</a:t>
            </a:r>
            <a:r>
              <a:rPr lang="en-US" sz="2400" dirty="0"/>
              <a:t> - a cohort of 5 colleges are engaged in pilot planning to integrate ethnographies of work models into their curriculum and classrooms. This is designed to support the structured exploratory experiences of students at those colleges. </a:t>
            </a:r>
          </a:p>
          <a:p>
            <a:pPr lvl="0" fontAlgn="base"/>
            <a:r>
              <a:rPr lang="en-US" sz="2400" i="1" dirty="0"/>
              <a:t>Co-Requisite Mathematics</a:t>
            </a:r>
            <a:r>
              <a:rPr lang="en-US" sz="2400" dirty="0"/>
              <a:t> - This learning community continues to work on the implementation and scaling of co-requisite math models. Winter, 2022 additional colleges will be invited to participate.</a:t>
            </a:r>
          </a:p>
          <a:p>
            <a:pPr lvl="0" fontAlgn="base"/>
            <a:r>
              <a:rPr lang="en-US" sz="2400" i="1" dirty="0"/>
              <a:t>Placement Practices</a:t>
            </a:r>
            <a:r>
              <a:rPr lang="en-US" sz="2400" dirty="0"/>
              <a:t> - This learning community will expand and build on the work from the GP Early Adopter Cohort colleges launched in 2020-21.</a:t>
            </a:r>
          </a:p>
          <a:p>
            <a:endParaRPr lang="en-US" sz="2600" dirty="0"/>
          </a:p>
        </p:txBody>
      </p:sp>
    </p:spTree>
    <p:extLst>
      <p:ext uri="{BB962C8B-B14F-4D97-AF65-F5344CB8AC3E}">
        <p14:creationId xmlns:p14="http://schemas.microsoft.com/office/powerpoint/2010/main" val="210995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p:txBody>
          <a:bodyPr/>
          <a:lstStyle/>
          <a:p>
            <a:r>
              <a:rPr lang="en-US" sz="4000" dirty="0"/>
              <a:t>Guided Pathways-IDEAL Student Fellowship</a:t>
            </a:r>
          </a:p>
        </p:txBody>
      </p:sp>
      <p:sp>
        <p:nvSpPr>
          <p:cNvPr id="5" name="Content Placeholder 4">
            <a:extLst>
              <a:ext uri="{FF2B5EF4-FFF2-40B4-BE49-F238E27FC236}">
                <a16:creationId xmlns:a16="http://schemas.microsoft.com/office/drawing/2014/main" id="{FC75DF50-BA1A-4CEF-98DE-290DDBE6B04A}"/>
              </a:ext>
            </a:extLst>
          </p:cNvPr>
          <p:cNvSpPr>
            <a:spLocks noGrp="1"/>
          </p:cNvSpPr>
          <p:nvPr>
            <p:ph idx="1"/>
          </p:nvPr>
        </p:nvSpPr>
        <p:spPr/>
        <p:txBody>
          <a:bodyPr/>
          <a:lstStyle/>
          <a:p>
            <a:pPr marL="0" lvl="0" indent="0" fontAlgn="base">
              <a:buNone/>
            </a:pPr>
            <a:r>
              <a:rPr lang="en-US" sz="2400" dirty="0"/>
              <a:t>Community and Technical College Student Training and Engagement: </a:t>
            </a:r>
          </a:p>
          <a:p>
            <a:pPr lvl="0" fontAlgn="base"/>
            <a:r>
              <a:rPr lang="en-US" sz="2400" dirty="0"/>
              <a:t>Cohort 1 - SSC hired 4 Senior fellows from Cohort 1 to support Cohort 2 and to  draft a plan for project implementation at the college level</a:t>
            </a:r>
          </a:p>
          <a:p>
            <a:pPr lvl="0" fontAlgn="base"/>
            <a:r>
              <a:rPr lang="en-US" sz="2400" dirty="0"/>
              <a:t>Cohort 2 - Presented their projects and recommendations </a:t>
            </a:r>
          </a:p>
          <a:p>
            <a:pPr lvl="0" fontAlgn="base"/>
            <a:r>
              <a:rPr lang="en-US" sz="2400" dirty="0"/>
              <a:t>Cohort 3 - Applications will be opening this fall for a winter quarter fellowship launch- more to come!</a:t>
            </a:r>
          </a:p>
          <a:p>
            <a:pPr lvl="0" fontAlgn="base"/>
            <a:r>
              <a:rPr lang="en-US" sz="2400" dirty="0"/>
              <a:t>Fellowship Evaluation - CCRI will be conducting a qualitative evaluation of the GP IDEAL Fellowship focused on individual and institutional change</a:t>
            </a:r>
          </a:p>
          <a:p>
            <a:endParaRPr lang="en-US" sz="2400" dirty="0"/>
          </a:p>
          <a:p>
            <a:endParaRPr lang="en-US" sz="2400" dirty="0"/>
          </a:p>
        </p:txBody>
      </p:sp>
    </p:spTree>
    <p:extLst>
      <p:ext uri="{BB962C8B-B14F-4D97-AF65-F5344CB8AC3E}">
        <p14:creationId xmlns:p14="http://schemas.microsoft.com/office/powerpoint/2010/main" val="106572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a:xfrm>
            <a:off x="739875" y="1465234"/>
            <a:ext cx="11115967" cy="797070"/>
          </a:xfrm>
        </p:spPr>
        <p:txBody>
          <a:bodyPr/>
          <a:lstStyle/>
          <a:p>
            <a:r>
              <a:rPr lang="en-US" sz="4000" dirty="0"/>
              <a:t>LPN-to-BSN Direct Transfer Agreement (DTA)</a:t>
            </a:r>
          </a:p>
        </p:txBody>
      </p:sp>
      <p:sp>
        <p:nvSpPr>
          <p:cNvPr id="5" name="Content Placeholder 4">
            <a:extLst>
              <a:ext uri="{FF2B5EF4-FFF2-40B4-BE49-F238E27FC236}">
                <a16:creationId xmlns:a16="http://schemas.microsoft.com/office/drawing/2014/main" id="{4DC719E4-DC2F-4E22-936B-C19BB1D78179}"/>
              </a:ext>
            </a:extLst>
          </p:cNvPr>
          <p:cNvSpPr>
            <a:spLocks noGrp="1"/>
          </p:cNvSpPr>
          <p:nvPr>
            <p:ph idx="1"/>
          </p:nvPr>
        </p:nvSpPr>
        <p:spPr>
          <a:xfrm>
            <a:off x="650842" y="2717174"/>
            <a:ext cx="11115967" cy="3757046"/>
          </a:xfrm>
        </p:spPr>
        <p:txBody>
          <a:bodyPr/>
          <a:lstStyle/>
          <a:p>
            <a:r>
              <a:rPr lang="en-US" sz="2000" dirty="0"/>
              <a:t>The LPN-to-BSN planning committee met for over a year to determine a more equitable and streamlined pathway for students to move from the Licensed Practical Nursing degree to the Bachelor of Nursing degree. </a:t>
            </a:r>
          </a:p>
          <a:p>
            <a:r>
              <a:rPr lang="en-US" sz="2000" dirty="0"/>
              <a:t>Drafts of two plans or pathways have been developed, each pathway aligns with premise of Guided Pathways-equitable access for all students, including historically marginalized students and streamlined curriculum and credit hours to lessen both the time to earn the advanced degree and the financial burden to do so. </a:t>
            </a:r>
          </a:p>
          <a:p>
            <a:r>
              <a:rPr lang="en-US" sz="2000" dirty="0"/>
              <a:t>Councils and commissions in the community and technical college sector will have an opportunity to provide feedback; four-year public and private colleges will also have an opportunity to review and provide feedback to the planning committee. </a:t>
            </a:r>
          </a:p>
          <a:p>
            <a:r>
              <a:rPr lang="en-US" sz="2000" dirty="0"/>
              <a:t>Nursing Commission lead personnel participated in work with the workgroup is very excited about what has been </a:t>
            </a:r>
            <a:r>
              <a:rPr lang="en-US" sz="2000"/>
              <a:t>proposed </a:t>
            </a:r>
            <a:endParaRPr lang="en-US" sz="2000" dirty="0"/>
          </a:p>
          <a:p>
            <a:pPr marL="0" indent="0">
              <a:buNone/>
            </a:pPr>
            <a:endParaRPr lang="en-US" sz="1800" dirty="0"/>
          </a:p>
          <a:p>
            <a:endParaRPr lang="en-US" sz="1800" dirty="0"/>
          </a:p>
        </p:txBody>
      </p:sp>
    </p:spTree>
    <p:extLst>
      <p:ext uri="{BB962C8B-B14F-4D97-AF65-F5344CB8AC3E}">
        <p14:creationId xmlns:p14="http://schemas.microsoft.com/office/powerpoint/2010/main" val="325406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1CA0-4853-4E54-9BE6-D45930B8F1F2}"/>
              </a:ext>
            </a:extLst>
          </p:cNvPr>
          <p:cNvSpPr>
            <a:spLocks noGrp="1"/>
          </p:cNvSpPr>
          <p:nvPr>
            <p:ph type="title"/>
          </p:nvPr>
        </p:nvSpPr>
        <p:spPr>
          <a:xfrm>
            <a:off x="715813" y="1421920"/>
            <a:ext cx="11115967" cy="797070"/>
          </a:xfrm>
        </p:spPr>
        <p:txBody>
          <a:bodyPr/>
          <a:lstStyle/>
          <a:p>
            <a:r>
              <a:rPr lang="en-US" sz="4000" dirty="0"/>
              <a:t>Running Start</a:t>
            </a:r>
          </a:p>
        </p:txBody>
      </p:sp>
      <p:sp>
        <p:nvSpPr>
          <p:cNvPr id="5" name="Content Placeholder 4">
            <a:extLst>
              <a:ext uri="{FF2B5EF4-FFF2-40B4-BE49-F238E27FC236}">
                <a16:creationId xmlns:a16="http://schemas.microsoft.com/office/drawing/2014/main" id="{822F0906-3452-4F44-B65E-317BC4956747}"/>
              </a:ext>
            </a:extLst>
          </p:cNvPr>
          <p:cNvSpPr>
            <a:spLocks noGrp="1"/>
          </p:cNvSpPr>
          <p:nvPr>
            <p:ph idx="1"/>
          </p:nvPr>
        </p:nvSpPr>
        <p:spPr>
          <a:xfrm>
            <a:off x="715812" y="2346406"/>
            <a:ext cx="11115967" cy="3757046"/>
          </a:xfrm>
        </p:spPr>
        <p:txBody>
          <a:bodyPr/>
          <a:lstStyle/>
          <a:p>
            <a:r>
              <a:rPr lang="en-US" sz="2600" dirty="0"/>
              <a:t>House Bill 2864 (2020). The Running Start Summer pilot launched summer 2021 at Yakima Valley College, Skagit Valley College, and South Puget Sound Community College.</a:t>
            </a:r>
          </a:p>
          <a:p>
            <a:r>
              <a:rPr lang="en-US" sz="2600" dirty="0"/>
              <a:t> OSPI, in collaboration with SBCTC will be collecting data on the effectiveness of the pilot and submitting a report to the legislature this November. </a:t>
            </a:r>
          </a:p>
          <a:p>
            <a:r>
              <a:rPr lang="en-US" sz="2600" dirty="0"/>
              <a:t>The pilot was limited to five credits per summer session for incoming 11th and 12th grade students and seniors who were one class short of receiving their AA.</a:t>
            </a:r>
          </a:p>
          <a:p>
            <a:endParaRPr lang="en-US" sz="2600" dirty="0"/>
          </a:p>
        </p:txBody>
      </p:sp>
    </p:spTree>
    <p:extLst>
      <p:ext uri="{BB962C8B-B14F-4D97-AF65-F5344CB8AC3E}">
        <p14:creationId xmlns:p14="http://schemas.microsoft.com/office/powerpoint/2010/main" val="427684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BCTC PowerPoint template--standard version">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1165</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Franklin Gothic Book</vt:lpstr>
      <vt:lpstr>Franklin Gothic Medium</vt:lpstr>
      <vt:lpstr>Office Theme</vt:lpstr>
      <vt:lpstr>SBCTC PowerPoint template--standard version</vt:lpstr>
      <vt:lpstr>1_Office Theme</vt:lpstr>
      <vt:lpstr>2021 ICRC FALL MEETING SBCTC REPORT</vt:lpstr>
      <vt:lpstr>Happy fall in the pacific Northwest! </vt:lpstr>
      <vt:lpstr>Bachelor of Science in Computer Science</vt:lpstr>
      <vt:lpstr>Undergraduate Research </vt:lpstr>
      <vt:lpstr>Anti-Racist Writing Assessment Ecologies (AWAE)</vt:lpstr>
      <vt:lpstr>Guided Pathways-Learning Communities</vt:lpstr>
      <vt:lpstr>Guided Pathways-IDEAL Student Fellowship</vt:lpstr>
      <vt:lpstr>LPN-to-BSN Direct Transfer Agreement (DTA)</vt:lpstr>
      <vt:lpstr>Running Start</vt:lpstr>
      <vt:lpstr>Running Start and Students of Color</vt:lpstr>
      <vt:lpstr>Allied Health &amp; Health Sciences </vt:lpstr>
      <vt:lpstr>Mental Health Counseling &amp; Services Pilot Program</vt:lpstr>
      <vt:lpstr>Focus on Accessibility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Jamilyn Penn, Director, Transfer Education - SBCTC</dc:title>
  <dc:creator>Jamilyn Penn</dc:creator>
  <cp:lastModifiedBy>Jamilyn Penn</cp:lastModifiedBy>
  <cp:revision>16</cp:revision>
  <dcterms:created xsi:type="dcterms:W3CDTF">2021-04-26T23:51:46Z</dcterms:created>
  <dcterms:modified xsi:type="dcterms:W3CDTF">2021-10-13T22:08:04Z</dcterms:modified>
</cp:coreProperties>
</file>